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256" r:id="rId2"/>
    <p:sldId id="257" r:id="rId3"/>
    <p:sldId id="258" r:id="rId4"/>
  </p:sldIdLst>
  <p:sldSz cx="12192000" cy="6858000"/>
  <p:notesSz cx="6742113" cy="98726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jrAeZx6Q3a0+jzeW6LaDPKbIqp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97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83363" cy="37036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4195" y="4689501"/>
            <a:ext cx="5393676" cy="444267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74195" y="4689501"/>
            <a:ext cx="5393676" cy="4442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8096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74195" y="4689501"/>
            <a:ext cx="5393676" cy="4442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8096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txBox="1">
            <a:spLocks noGrp="1"/>
          </p:cNvSpPr>
          <p:nvPr>
            <p:ph type="body" idx="1"/>
          </p:nvPr>
        </p:nvSpPr>
        <p:spPr>
          <a:xfrm>
            <a:off x="674195" y="4689501"/>
            <a:ext cx="5393676" cy="44426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3:notes"/>
          <p:cNvSpPr>
            <a:spLocks noGrp="1" noRot="1" noChangeAspect="1"/>
          </p:cNvSpPr>
          <p:nvPr>
            <p:ph type="sldImg" idx="2"/>
          </p:nvPr>
        </p:nvSpPr>
        <p:spPr>
          <a:xfrm>
            <a:off x="80963" y="739775"/>
            <a:ext cx="6581775" cy="370363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3"/>
          <p:cNvSpPr>
            <a:spLocks noGrp="1"/>
          </p:cNvSpPr>
          <p:nvPr>
            <p:ph type="pic" idx="2"/>
          </p:nvPr>
        </p:nvSpPr>
        <p:spPr>
          <a:xfrm>
            <a:off x="5183188" y="987425"/>
            <a:ext cx="6172200" cy="4873625"/>
          </a:xfrm>
          <a:prstGeom prst="rect">
            <a:avLst/>
          </a:prstGeom>
          <a:noFill/>
          <a:ln>
            <a:noFill/>
          </a:ln>
        </p:spPr>
      </p:sp>
      <p:sp>
        <p:nvSpPr>
          <p:cNvPr id="64" name="Google Shape;6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mailto:results@stgeorges.herts.sch.uk" TargetMode="External"/><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cxnSp>
        <p:nvCxnSpPr>
          <p:cNvPr id="84" name="Google Shape;84;p1"/>
          <p:cNvCxnSpPr/>
          <p:nvPr/>
        </p:nvCxnSpPr>
        <p:spPr>
          <a:xfrm rot="10800000" flipH="1">
            <a:off x="409755" y="3395062"/>
            <a:ext cx="11407476" cy="8626"/>
          </a:xfrm>
          <a:prstGeom prst="straightConnector1">
            <a:avLst/>
          </a:prstGeom>
          <a:noFill/>
          <a:ln w="28575" cap="flat" cmpd="sng">
            <a:solidFill>
              <a:srgbClr val="385623"/>
            </a:solidFill>
            <a:prstDash val="solid"/>
            <a:miter lim="800000"/>
            <a:headEnd type="none" w="sm" len="sm"/>
            <a:tailEnd type="none" w="sm" len="sm"/>
          </a:ln>
        </p:spPr>
      </p:cxnSp>
      <p:cxnSp>
        <p:nvCxnSpPr>
          <p:cNvPr id="86" name="Google Shape;86;p1"/>
          <p:cNvCxnSpPr/>
          <p:nvPr/>
        </p:nvCxnSpPr>
        <p:spPr>
          <a:xfrm>
            <a:off x="7444596" y="224286"/>
            <a:ext cx="17253" cy="6426680"/>
          </a:xfrm>
          <a:prstGeom prst="straightConnector1">
            <a:avLst/>
          </a:prstGeom>
          <a:noFill/>
          <a:ln w="28575" cap="flat" cmpd="sng">
            <a:solidFill>
              <a:srgbClr val="385623"/>
            </a:solidFill>
            <a:prstDash val="solid"/>
            <a:miter lim="800000"/>
            <a:headEnd type="none" w="sm" len="sm"/>
            <a:tailEnd type="none" w="sm" len="sm"/>
          </a:ln>
        </p:spPr>
      </p:cxnSp>
      <p:sp>
        <p:nvSpPr>
          <p:cNvPr id="87" name="Google Shape;87;p1"/>
          <p:cNvSpPr txBox="1"/>
          <p:nvPr/>
        </p:nvSpPr>
        <p:spPr>
          <a:xfrm>
            <a:off x="373247" y="4589096"/>
            <a:ext cx="6612146" cy="369332"/>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u="none" strike="noStrike" cap="none">
                <a:solidFill>
                  <a:schemeClr val="dk1"/>
                </a:solidFill>
                <a:latin typeface="Calibri"/>
                <a:ea typeface="Calibri"/>
                <a:cs typeface="Calibri"/>
                <a:sym typeface="Calibri"/>
              </a:rPr>
              <a:t>Sixth Form Subs</a:t>
            </a:r>
            <a:endParaRPr/>
          </a:p>
        </p:txBody>
      </p:sp>
      <p:sp>
        <p:nvSpPr>
          <p:cNvPr id="88" name="Google Shape;88;p1"/>
          <p:cNvSpPr txBox="1"/>
          <p:nvPr/>
        </p:nvSpPr>
        <p:spPr>
          <a:xfrm>
            <a:off x="361664" y="5198441"/>
            <a:ext cx="6635313" cy="36933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GCSE Results Day &amp; Letting Us Know</a:t>
            </a:r>
            <a:endParaRPr/>
          </a:p>
        </p:txBody>
      </p:sp>
      <p:sp>
        <p:nvSpPr>
          <p:cNvPr id="89" name="Google Shape;89;p1"/>
          <p:cNvSpPr txBox="1"/>
          <p:nvPr/>
        </p:nvSpPr>
        <p:spPr>
          <a:xfrm>
            <a:off x="385708" y="3986460"/>
            <a:ext cx="6612147" cy="369332"/>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Sixth Form ID Cards</a:t>
            </a:r>
            <a:endParaRPr/>
          </a:p>
        </p:txBody>
      </p:sp>
      <p:sp>
        <p:nvSpPr>
          <p:cNvPr id="90" name="Google Shape;90;p1"/>
          <p:cNvSpPr txBox="1"/>
          <p:nvPr/>
        </p:nvSpPr>
        <p:spPr>
          <a:xfrm>
            <a:off x="409755" y="665387"/>
            <a:ext cx="6961500" cy="193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000" b="1">
              <a:solidFill>
                <a:srgbClr val="385623"/>
              </a:solidFill>
              <a:latin typeface="Calibri"/>
              <a:ea typeface="Calibri"/>
              <a:cs typeface="Calibri"/>
              <a:sym typeface="Calibri"/>
            </a:endParaRPr>
          </a:p>
          <a:p>
            <a:pPr marL="0" marR="0" lvl="0" indent="0" algn="l" rtl="0">
              <a:spcBef>
                <a:spcPts val="0"/>
              </a:spcBef>
              <a:spcAft>
                <a:spcPts val="0"/>
              </a:spcAft>
              <a:buNone/>
            </a:pPr>
            <a:r>
              <a:rPr lang="en-GB" sz="4000" b="1">
                <a:solidFill>
                  <a:srgbClr val="385623"/>
                </a:solidFill>
                <a:latin typeface="Calibri"/>
                <a:ea typeface="Calibri"/>
                <a:cs typeface="Calibri"/>
                <a:sym typeface="Calibri"/>
              </a:rPr>
              <a:t>The Practical Stuff</a:t>
            </a:r>
            <a:endParaRPr/>
          </a:p>
          <a:p>
            <a:pPr marL="0" marR="0" lvl="0" indent="0" algn="l" rtl="0">
              <a:spcBef>
                <a:spcPts val="0"/>
              </a:spcBef>
              <a:spcAft>
                <a:spcPts val="0"/>
              </a:spcAft>
              <a:buNone/>
            </a:pPr>
            <a:endParaRPr sz="4000" b="1">
              <a:solidFill>
                <a:schemeClr val="dk1"/>
              </a:solidFill>
              <a:latin typeface="Calibri"/>
              <a:ea typeface="Calibri"/>
              <a:cs typeface="Calibri"/>
              <a:sym typeface="Calibri"/>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1976" y="3437626"/>
            <a:ext cx="2761403" cy="326793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135542" y="259849"/>
            <a:ext cx="6612147" cy="369332"/>
          </a:xfrm>
          <a:prstGeom prst="rect">
            <a:avLst/>
          </a:prstGeom>
          <a:solidFill>
            <a:srgbClr val="D0CECE"/>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Sixth Form ID Cards</a:t>
            </a:r>
            <a:endParaRPr b="1"/>
          </a:p>
        </p:txBody>
      </p:sp>
      <p:sp>
        <p:nvSpPr>
          <p:cNvPr id="96" name="Google Shape;96;p2"/>
          <p:cNvSpPr txBox="1"/>
          <p:nvPr/>
        </p:nvSpPr>
        <p:spPr>
          <a:xfrm>
            <a:off x="135543" y="3812718"/>
            <a:ext cx="6612146" cy="369332"/>
          </a:xfrm>
          <a:prstGeom prst="rect">
            <a:avLst/>
          </a:prstGeom>
          <a:solidFill>
            <a:srgbClr val="92D05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Sixth Form Subs</a:t>
            </a:r>
            <a:endParaRPr b="1"/>
          </a:p>
        </p:txBody>
      </p:sp>
      <p:sp>
        <p:nvSpPr>
          <p:cNvPr id="97" name="Google Shape;97;p2"/>
          <p:cNvSpPr txBox="1"/>
          <p:nvPr/>
        </p:nvSpPr>
        <p:spPr>
          <a:xfrm>
            <a:off x="102275" y="4390844"/>
            <a:ext cx="6678600"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alibri"/>
                <a:ea typeface="Calibri"/>
                <a:cs typeface="Calibri"/>
                <a:sym typeface="Calibri"/>
              </a:rPr>
              <a:t>We ask our Sixth Form students to make a two year contribution of £35 towards the </a:t>
            </a:r>
            <a:r>
              <a:rPr lang="en-GB" b="1" dirty="0">
                <a:solidFill>
                  <a:schemeClr val="dk1"/>
                </a:solidFill>
                <a:latin typeface="Calibri"/>
                <a:ea typeface="Calibri"/>
                <a:cs typeface="Calibri"/>
                <a:sym typeface="Calibri"/>
              </a:rPr>
              <a:t>St George's Sixth Form Fund</a:t>
            </a:r>
            <a:r>
              <a:rPr lang="en-GB" b="1" dirty="0">
                <a:solidFill>
                  <a:srgbClr val="385623"/>
                </a:solidFill>
                <a:latin typeface="Calibri"/>
                <a:ea typeface="Calibri"/>
                <a:cs typeface="Calibri"/>
                <a:sym typeface="Calibri"/>
              </a:rPr>
              <a:t>.</a:t>
            </a:r>
          </a:p>
          <a:p>
            <a:pPr marL="0" marR="0" lvl="0" indent="0" algn="l" rtl="0">
              <a:spcBef>
                <a:spcPts val="0"/>
              </a:spcBef>
              <a:spcAft>
                <a:spcPts val="0"/>
              </a:spcAft>
              <a:buNone/>
            </a:pPr>
            <a:endParaRPr dirty="0">
              <a:solidFill>
                <a:schemeClr val="dk1"/>
              </a:solidFill>
              <a:latin typeface="Calibri"/>
              <a:ea typeface="Calibri"/>
              <a:cs typeface="Calibri"/>
              <a:sym typeface="Calibri"/>
            </a:endParaRPr>
          </a:p>
          <a:p>
            <a:pPr lvl="0"/>
            <a:r>
              <a:rPr lang="en-GB" dirty="0">
                <a:solidFill>
                  <a:schemeClr val="dk1"/>
                </a:solidFill>
                <a:latin typeface="Calibri"/>
                <a:ea typeface="Calibri"/>
                <a:cs typeface="Calibri"/>
                <a:sym typeface="Calibri"/>
              </a:rPr>
              <a:t>We use your contributions towards various things, including reprographics and printing credits, students’ ID card and lanyards and supporting sixth form events like induction day, culture day, welcome </a:t>
            </a:r>
            <a:r>
              <a:rPr lang="en-GB" dirty="0" err="1">
                <a:solidFill>
                  <a:schemeClr val="dk1"/>
                </a:solidFill>
                <a:latin typeface="Calibri"/>
                <a:ea typeface="Calibri"/>
                <a:cs typeface="Calibri"/>
                <a:sym typeface="Calibri"/>
              </a:rPr>
              <a:t>bbq</a:t>
            </a:r>
            <a:r>
              <a:rPr lang="en-GB" dirty="0">
                <a:solidFill>
                  <a:schemeClr val="dk1"/>
                </a:solidFill>
                <a:latin typeface="Calibri"/>
                <a:ea typeface="Calibri"/>
                <a:cs typeface="Calibri"/>
                <a:sym typeface="Calibri"/>
              </a:rPr>
              <a:t> and leavers day.</a:t>
            </a:r>
            <a:endParaRPr dirty="0">
              <a:solidFill>
                <a:schemeClr val="dk1"/>
              </a:solidFill>
              <a:latin typeface="Calibri"/>
              <a:ea typeface="Calibri"/>
              <a:cs typeface="Calibri"/>
              <a:sym typeface="Calibri"/>
            </a:endParaRPr>
          </a:p>
          <a:p>
            <a:pPr marL="0" marR="0" lvl="0" indent="0" algn="l" rtl="0">
              <a:spcBef>
                <a:spcPts val="0"/>
              </a:spcBef>
              <a:spcAft>
                <a:spcPts val="0"/>
              </a:spcAft>
              <a:buNone/>
            </a:pPr>
            <a:endParaRPr sz="1400" dirty="0">
              <a:solidFill>
                <a:schemeClr val="dk1"/>
              </a:solidFill>
              <a:latin typeface="Calibri"/>
              <a:ea typeface="Calibri"/>
              <a:cs typeface="Calibri"/>
              <a:sym typeface="Calibri"/>
            </a:endParaRPr>
          </a:p>
        </p:txBody>
      </p:sp>
      <p:sp>
        <p:nvSpPr>
          <p:cNvPr id="98" name="Google Shape;98;p2"/>
          <p:cNvSpPr txBox="1"/>
          <p:nvPr/>
        </p:nvSpPr>
        <p:spPr>
          <a:xfrm>
            <a:off x="135542" y="931653"/>
            <a:ext cx="6541200" cy="1600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Calibri"/>
                <a:ea typeface="Calibri"/>
                <a:cs typeface="Calibri"/>
                <a:sym typeface="Calibri"/>
              </a:rPr>
              <a:t>All Sixth Formers are required to display a Photo ID Card which must be worn at all times while on site.  This constitutes  an important part of the St George’s safeguarding protocols.  You will need your ID Card during examinations.  </a:t>
            </a:r>
            <a:endParaRPr sz="1500" dirty="0"/>
          </a:p>
          <a:p>
            <a:pPr marL="0" marR="0" lvl="0" indent="0" algn="l" rtl="0">
              <a:spcBef>
                <a:spcPts val="0"/>
              </a:spcBef>
              <a:spcAft>
                <a:spcPts val="0"/>
              </a:spcAft>
              <a:buNone/>
            </a:pPr>
            <a:endParaRPr dirty="0">
              <a:solidFill>
                <a:schemeClr val="dk1"/>
              </a:solidFill>
              <a:latin typeface="Calibri"/>
              <a:ea typeface="Calibri"/>
              <a:cs typeface="Calibri"/>
              <a:sym typeface="Calibri"/>
            </a:endParaRPr>
          </a:p>
          <a:p>
            <a:pPr marL="0" marR="0" lvl="0" indent="0" algn="l" rtl="0">
              <a:spcBef>
                <a:spcPts val="0"/>
              </a:spcBef>
              <a:spcAft>
                <a:spcPts val="0"/>
              </a:spcAft>
              <a:buNone/>
            </a:pPr>
            <a:r>
              <a:rPr lang="en-GB" dirty="0">
                <a:solidFill>
                  <a:schemeClr val="dk1"/>
                </a:solidFill>
                <a:latin typeface="Calibri"/>
                <a:ea typeface="Calibri"/>
                <a:cs typeface="Calibri"/>
                <a:sym typeface="Calibri"/>
              </a:rPr>
              <a:t>Once issued if you forget or lose your Photo ID Card you must obtain a temporary ID badge from Sixth Form Office (something of value is required as a deposit).  Replacement Photo ID cards can be purchased from Mrs Beaman for £5. </a:t>
            </a:r>
            <a:endParaRPr sz="1500" dirty="0">
              <a:solidFill>
                <a:schemeClr val="dk1"/>
              </a:solidFill>
              <a:latin typeface="Calibri"/>
              <a:ea typeface="Calibri"/>
              <a:cs typeface="Calibri"/>
              <a:sym typeface="Calibri"/>
            </a:endParaRPr>
          </a:p>
        </p:txBody>
      </p:sp>
      <p:sp>
        <p:nvSpPr>
          <p:cNvPr id="99" name="Google Shape;99;p2" descr="CKB LTD 10x Black Sixth Form 6th School LANYARDS Breakaway Safety Lanyard  Neck Strap Swivel Plastic Clip for ID Card Holder Pre-Printed - Pull Quick  Release Design : Amazon.co.uk: Stationery &amp; Office"/>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0" name="Google Shape;100;p2" descr="CKB LTD 10x Black Sixth Form 6th School LANYARDS Breakaway Safety Lanyard  Neck Strap Swivel Plastic Clip for ID Card Holder Pre-Printed - Pull Quick  Release Design : Amazon.co.uk: Stationery &amp; Office"/>
          <p:cNvPicPr preferRelativeResize="0"/>
          <p:nvPr/>
        </p:nvPicPr>
        <p:blipFill rotWithShape="1">
          <a:blip r:embed="rId3">
            <a:alphaModFix/>
          </a:blip>
          <a:srcRect/>
          <a:stretch/>
        </p:blipFill>
        <p:spPr>
          <a:xfrm>
            <a:off x="8160590" y="539406"/>
            <a:ext cx="2238972" cy="2397903"/>
          </a:xfrm>
          <a:prstGeom prst="rect">
            <a:avLst/>
          </a:prstGeom>
          <a:noFill/>
          <a:ln>
            <a:noFill/>
          </a:ln>
        </p:spPr>
      </p:pic>
      <p:sp>
        <p:nvSpPr>
          <p:cNvPr id="101" name="Google Shape;101;p2"/>
          <p:cNvSpPr/>
          <p:nvPr/>
        </p:nvSpPr>
        <p:spPr>
          <a:xfrm>
            <a:off x="7737624" y="259849"/>
            <a:ext cx="3502324" cy="2786332"/>
          </a:xfrm>
          <a:prstGeom prst="rect">
            <a:avLst/>
          </a:prstGeom>
          <a:no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2"/>
          <p:cNvSpPr/>
          <p:nvPr/>
        </p:nvSpPr>
        <p:spPr>
          <a:xfrm>
            <a:off x="7739572" y="3812718"/>
            <a:ext cx="3502324" cy="2786332"/>
          </a:xfrm>
          <a:prstGeom prst="rect">
            <a:avLst/>
          </a:prstGeom>
          <a:noFill/>
          <a:ln w="1905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3" name="Google Shape;103;p2"/>
          <p:cNvPicPr preferRelativeResize="0"/>
          <p:nvPr/>
        </p:nvPicPr>
        <p:blipFill rotWithShape="1">
          <a:blip r:embed="rId4">
            <a:alphaModFix/>
          </a:blip>
          <a:srcRect/>
          <a:stretch/>
        </p:blipFill>
        <p:spPr>
          <a:xfrm>
            <a:off x="7819451" y="3896961"/>
            <a:ext cx="1707593" cy="1089107"/>
          </a:xfrm>
          <a:prstGeom prst="rect">
            <a:avLst/>
          </a:prstGeom>
          <a:noFill/>
          <a:ln>
            <a:noFill/>
          </a:ln>
        </p:spPr>
      </p:pic>
      <p:pic>
        <p:nvPicPr>
          <p:cNvPr id="104" name="Google Shape;104;p2"/>
          <p:cNvPicPr preferRelativeResize="0"/>
          <p:nvPr/>
        </p:nvPicPr>
        <p:blipFill rotWithShape="1">
          <a:blip r:embed="rId5">
            <a:alphaModFix/>
          </a:blip>
          <a:srcRect/>
          <a:stretch/>
        </p:blipFill>
        <p:spPr>
          <a:xfrm>
            <a:off x="9606922" y="3925027"/>
            <a:ext cx="1577673" cy="1061041"/>
          </a:xfrm>
          <a:prstGeom prst="rect">
            <a:avLst/>
          </a:prstGeom>
          <a:noFill/>
          <a:ln>
            <a:noFill/>
          </a:ln>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31661" t="39446" r="29499" b="33159"/>
          <a:stretch/>
        </p:blipFill>
        <p:spPr>
          <a:xfrm>
            <a:off x="9606922" y="5087276"/>
            <a:ext cx="1499842" cy="141056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5671" y="5106802"/>
            <a:ext cx="1711373" cy="113788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
          <p:cNvSpPr txBox="1"/>
          <p:nvPr/>
        </p:nvSpPr>
        <p:spPr>
          <a:xfrm>
            <a:off x="344411" y="341769"/>
            <a:ext cx="6635313" cy="369332"/>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GCSE Results Day &amp; Letting Us Know</a:t>
            </a:r>
            <a:endParaRPr b="1"/>
          </a:p>
        </p:txBody>
      </p:sp>
      <p:sp>
        <p:nvSpPr>
          <p:cNvPr id="111" name="Google Shape;111;p3"/>
          <p:cNvSpPr txBox="1"/>
          <p:nvPr/>
        </p:nvSpPr>
        <p:spPr>
          <a:xfrm>
            <a:off x="303834" y="823522"/>
            <a:ext cx="6716400" cy="2201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300" dirty="0">
                <a:solidFill>
                  <a:schemeClr val="dk1"/>
                </a:solidFill>
                <a:latin typeface="Calibri"/>
                <a:ea typeface="Calibri"/>
                <a:cs typeface="Calibri"/>
                <a:sym typeface="Calibri"/>
              </a:rPr>
              <a:t>So it's Thursday 21 August and you have your results in your hand …. </a:t>
            </a:r>
            <a:r>
              <a:rPr lang="en-GB" sz="1600" b="1" i="1" dirty="0">
                <a:solidFill>
                  <a:srgbClr val="385623"/>
                </a:solidFill>
                <a:latin typeface="Calibri"/>
                <a:ea typeface="Calibri"/>
                <a:cs typeface="Calibri"/>
                <a:sym typeface="Calibri"/>
              </a:rPr>
              <a:t>What happens next? </a:t>
            </a:r>
            <a:r>
              <a:rPr lang="en-GB" sz="1200" dirty="0">
                <a:solidFill>
                  <a:schemeClr val="dk1"/>
                </a:solidFill>
                <a:latin typeface="Calibri"/>
                <a:ea typeface="Calibri"/>
                <a:cs typeface="Calibri"/>
                <a:sym typeface="Calibri"/>
              </a:rPr>
              <a:t>Firstly hold on tight to your Statement of Results –  you will need to show this to confirm your results. </a:t>
            </a:r>
            <a:endParaRPr dirty="0"/>
          </a:p>
          <a:p>
            <a:pPr marL="0" marR="0" lvl="0" indent="0" algn="l" rtl="0">
              <a:spcBef>
                <a:spcPts val="0"/>
              </a:spcBef>
              <a:spcAft>
                <a:spcPts val="0"/>
              </a:spcAft>
              <a:buNone/>
            </a:pPr>
            <a:endParaRPr sz="1600" b="1" i="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200" dirty="0">
                <a:solidFill>
                  <a:schemeClr val="dk1"/>
                </a:solidFill>
                <a:latin typeface="Calibri"/>
                <a:ea typeface="Calibri"/>
                <a:cs typeface="Calibri"/>
                <a:sym typeface="Calibri"/>
              </a:rPr>
              <a:t>The conditional offer made to you was subject to you receiving the necessary entry requirements which is a minimum of five full GCSE grades 9-5, which must include both English (language or literature) and Mathematics, with three passes at grade 6 or above.   In addition there are specific entry requirements for each course which can be found on the St George's school website, Sixth Form Prospectus.</a:t>
            </a:r>
            <a:endParaRPr dirty="0"/>
          </a:p>
          <a:p>
            <a:pPr marL="0" marR="0" lvl="0" indent="0" algn="l" rtl="0">
              <a:spcBef>
                <a:spcPts val="0"/>
              </a:spcBef>
              <a:spcAft>
                <a:spcPts val="0"/>
              </a:spcAft>
              <a:buNone/>
            </a:pPr>
            <a:endParaRPr sz="1600" b="1" i="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600" b="1" i="1" dirty="0">
                <a:solidFill>
                  <a:srgbClr val="385623"/>
                </a:solidFill>
                <a:latin typeface="Calibri"/>
                <a:ea typeface="Calibri"/>
                <a:cs typeface="Calibri"/>
                <a:sym typeface="Calibri"/>
              </a:rPr>
              <a:t>Where do I go now ...</a:t>
            </a:r>
            <a:endParaRPr dirty="0">
              <a:solidFill>
                <a:srgbClr val="385623"/>
              </a:solidFill>
            </a:endParaRPr>
          </a:p>
          <a:p>
            <a:pPr marL="0" marR="0" lvl="0" indent="0" algn="l" rtl="0">
              <a:spcBef>
                <a:spcPts val="0"/>
              </a:spcBef>
              <a:spcAft>
                <a:spcPts val="0"/>
              </a:spcAft>
              <a:buNone/>
            </a:pPr>
            <a:endParaRPr sz="1300" dirty="0">
              <a:solidFill>
                <a:schemeClr val="dk1"/>
              </a:solidFill>
              <a:latin typeface="Calibri"/>
              <a:ea typeface="Calibri"/>
              <a:cs typeface="Calibri"/>
              <a:sym typeface="Calibri"/>
            </a:endParaRPr>
          </a:p>
        </p:txBody>
      </p:sp>
      <p:sp>
        <p:nvSpPr>
          <p:cNvPr id="112" name="Google Shape;112;p3"/>
          <p:cNvSpPr txBox="1"/>
          <p:nvPr/>
        </p:nvSpPr>
        <p:spPr>
          <a:xfrm>
            <a:off x="3371289" y="2858145"/>
            <a:ext cx="2777700" cy="3154669"/>
          </a:xfrm>
          <a:prstGeom prst="rect">
            <a:avLst/>
          </a:prstGeom>
          <a:solidFill>
            <a:srgbClr val="F7CAAC"/>
          </a:solidFill>
          <a:ln w="19050" cap="flat" cmpd="sng">
            <a:solidFill>
              <a:srgbClr val="38761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dk1"/>
                </a:solidFill>
                <a:latin typeface="Calibri"/>
                <a:ea typeface="Calibri"/>
                <a:cs typeface="Calibri"/>
                <a:sym typeface="Calibri"/>
              </a:rPr>
              <a:t>    </a:t>
            </a:r>
            <a:r>
              <a:rPr lang="en-GB" sz="1400" b="1" dirty="0">
                <a:solidFill>
                  <a:schemeClr val="dk1"/>
                </a:solidFill>
                <a:latin typeface="Calibri"/>
                <a:ea typeface="Calibri"/>
                <a:cs typeface="Calibri"/>
                <a:sym typeface="Calibri"/>
              </a:rPr>
              <a:t>I did meet the </a:t>
            </a:r>
            <a:r>
              <a:rPr lang="en-GB" b="1" dirty="0">
                <a:solidFill>
                  <a:schemeClr val="dk1"/>
                </a:solidFill>
                <a:latin typeface="Calibri"/>
                <a:ea typeface="Calibri"/>
                <a:cs typeface="Calibri"/>
                <a:sym typeface="Calibri"/>
              </a:rPr>
              <a:t>overall grade requirements but I </a:t>
            </a:r>
            <a:r>
              <a:rPr lang="en-GB" sz="1400" b="1" dirty="0">
                <a:solidFill>
                  <a:schemeClr val="dk1"/>
                </a:solidFill>
                <a:latin typeface="Calibri"/>
                <a:ea typeface="Calibri"/>
                <a:cs typeface="Calibri"/>
                <a:sym typeface="Calibri"/>
              </a:rPr>
              <a:t>want to change    </a:t>
            </a:r>
            <a:endParaRPr sz="1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b="1" dirty="0">
                <a:solidFill>
                  <a:schemeClr val="dk1"/>
                </a:solidFill>
                <a:latin typeface="Calibri"/>
                <a:ea typeface="Calibri"/>
                <a:cs typeface="Calibri"/>
                <a:sym typeface="Calibri"/>
              </a:rPr>
              <a:t>     </a:t>
            </a:r>
            <a:r>
              <a:rPr lang="en-GB" sz="1400" b="1" dirty="0">
                <a:solidFill>
                  <a:schemeClr val="dk1"/>
                </a:solidFill>
                <a:latin typeface="Calibri"/>
                <a:ea typeface="Calibri"/>
                <a:cs typeface="Calibri"/>
                <a:sym typeface="Calibri"/>
              </a:rPr>
              <a:t>one of my subject choices</a:t>
            </a:r>
            <a:r>
              <a:rPr lang="en-GB" b="1" dirty="0">
                <a:solidFill>
                  <a:schemeClr val="dk1"/>
                </a:solidFill>
                <a:latin typeface="Calibri"/>
                <a:ea typeface="Calibri"/>
                <a:cs typeface="Calibri"/>
                <a:sym typeface="Calibri"/>
              </a:rPr>
              <a:t>.</a:t>
            </a:r>
            <a:endParaRPr dirty="0"/>
          </a:p>
          <a:p>
            <a:pPr marL="0" marR="0" lvl="0" indent="0" algn="ctr" rtl="0">
              <a:spcBef>
                <a:spcPts val="0"/>
              </a:spcBef>
              <a:spcAft>
                <a:spcPts val="0"/>
              </a:spcAft>
              <a:buNone/>
            </a:pPr>
            <a:endParaRPr sz="8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b="1" i="1" dirty="0">
                <a:solidFill>
                  <a:schemeClr val="dk1"/>
                </a:solidFill>
                <a:latin typeface="Calibri"/>
                <a:ea typeface="Calibri"/>
                <a:cs typeface="Calibri"/>
                <a:sym typeface="Calibri"/>
              </a:rPr>
              <a:t>You must come and see us in person! </a:t>
            </a:r>
            <a:endParaRPr dirty="0">
              <a:solidFill>
                <a:schemeClr val="dk1"/>
              </a:solidFill>
            </a:endParaRPr>
          </a:p>
          <a:p>
            <a:pPr marL="0" lvl="0" indent="0" algn="ctr" rtl="0">
              <a:spcBef>
                <a:spcPts val="0"/>
              </a:spcBef>
              <a:spcAft>
                <a:spcPts val="0"/>
              </a:spcAft>
              <a:buClr>
                <a:schemeClr val="dk1"/>
              </a:buClr>
              <a:buFont typeface="Arial"/>
              <a:buNone/>
            </a:pPr>
            <a:r>
              <a:rPr lang="en-GB" sz="1000" i="1" dirty="0">
                <a:solidFill>
                  <a:schemeClr val="dk1"/>
                </a:solidFill>
                <a:latin typeface="Calibri"/>
                <a:ea typeface="Calibri"/>
                <a:cs typeface="Calibri"/>
                <a:sym typeface="Calibri"/>
              </a:rPr>
              <a:t>During this time we are unfortunately unable to receive calls or respond to emails.   </a:t>
            </a:r>
            <a:endParaRPr sz="1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8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dirty="0">
                <a:solidFill>
                  <a:schemeClr val="dk1"/>
                </a:solidFill>
                <a:latin typeface="Calibri"/>
                <a:ea typeface="Calibri"/>
                <a:cs typeface="Calibri"/>
                <a:sym typeface="Calibri"/>
              </a:rPr>
              <a:t>Sixth Form Team will be on site </a:t>
            </a:r>
            <a:r>
              <a:rPr lang="en-GB" b="1" dirty="0">
                <a:solidFill>
                  <a:schemeClr val="dk1"/>
                </a:solidFill>
                <a:latin typeface="Calibri"/>
                <a:ea typeface="Calibri"/>
                <a:cs typeface="Calibri"/>
                <a:sym typeface="Calibri"/>
              </a:rPr>
              <a:t>Thursday 21 August  2 - 4 pm</a:t>
            </a:r>
            <a:endParaRPr dirty="0">
              <a:solidFill>
                <a:schemeClr val="dk1"/>
              </a:solidFill>
            </a:endParaRPr>
          </a:p>
          <a:p>
            <a:pPr marL="0" lvl="0" indent="0" algn="ctr" rtl="0">
              <a:spcBef>
                <a:spcPts val="0"/>
              </a:spcBef>
              <a:spcAft>
                <a:spcPts val="0"/>
              </a:spcAft>
              <a:buNone/>
            </a:pPr>
            <a:r>
              <a:rPr lang="en-GB" sz="1000" i="1" dirty="0">
                <a:solidFill>
                  <a:schemeClr val="dk1"/>
                </a:solidFill>
                <a:latin typeface="Calibri"/>
                <a:ea typeface="Calibri"/>
                <a:cs typeface="Calibri"/>
                <a:sym typeface="Calibri"/>
              </a:rPr>
              <a:t>Unfortunately we cannot accommodate you outside of these times</a:t>
            </a:r>
            <a:r>
              <a:rPr lang="en-GB" sz="1000" b="1" i="1" dirty="0">
                <a:solidFill>
                  <a:schemeClr val="dk1"/>
                </a:solidFill>
                <a:latin typeface="Calibri"/>
                <a:ea typeface="Calibri"/>
                <a:cs typeface="Calibri"/>
                <a:sym typeface="Calibri"/>
              </a:rPr>
              <a:t>.</a:t>
            </a:r>
          </a:p>
          <a:p>
            <a:pPr marL="0" lvl="0" indent="0" algn="ctr" rtl="0">
              <a:spcBef>
                <a:spcPts val="0"/>
              </a:spcBef>
              <a:spcAft>
                <a:spcPts val="0"/>
              </a:spcAft>
              <a:buNone/>
            </a:pPr>
            <a:endParaRPr sz="1000" b="1" i="1" dirty="0">
              <a:solidFill>
                <a:schemeClr val="dk1"/>
              </a:solidFill>
              <a:latin typeface="Calibri"/>
              <a:ea typeface="Calibri"/>
              <a:cs typeface="Calibri"/>
              <a:sym typeface="Calibri"/>
            </a:endParaRPr>
          </a:p>
          <a:p>
            <a:pPr marL="0" lvl="0" indent="0" algn="ctr" rtl="0">
              <a:spcBef>
                <a:spcPts val="0"/>
              </a:spcBef>
              <a:spcAft>
                <a:spcPts val="0"/>
              </a:spcAft>
              <a:buNone/>
            </a:pPr>
            <a:r>
              <a:rPr lang="en-GB" b="1" dirty="0">
                <a:solidFill>
                  <a:schemeClr val="dk1"/>
                </a:solidFill>
                <a:latin typeface="Calibri"/>
                <a:ea typeface="Calibri"/>
                <a:cs typeface="Calibri"/>
                <a:sym typeface="Calibri"/>
              </a:rPr>
              <a:t>Submission Deadline </a:t>
            </a:r>
            <a:endParaRPr b="1" dirty="0">
              <a:solidFill>
                <a:schemeClr val="dk1"/>
              </a:solidFill>
              <a:latin typeface="Calibri"/>
              <a:ea typeface="Calibri"/>
              <a:cs typeface="Calibri"/>
              <a:sym typeface="Calibri"/>
            </a:endParaRPr>
          </a:p>
          <a:p>
            <a:pPr marL="0" lvl="0" indent="0" algn="ctr" rtl="0">
              <a:spcBef>
                <a:spcPts val="0"/>
              </a:spcBef>
              <a:spcAft>
                <a:spcPts val="0"/>
              </a:spcAft>
              <a:buNone/>
            </a:pPr>
            <a:r>
              <a:rPr lang="en-GB" b="1" dirty="0">
                <a:solidFill>
                  <a:schemeClr val="dk1"/>
                </a:solidFill>
                <a:latin typeface="Calibri"/>
                <a:ea typeface="Calibri"/>
                <a:cs typeface="Calibri"/>
                <a:sym typeface="Calibri"/>
              </a:rPr>
              <a:t>Friday 22 August 12 noon</a:t>
            </a:r>
            <a:endParaRPr b="1" dirty="0">
              <a:solidFill>
                <a:schemeClr val="dk1"/>
              </a:solidFill>
              <a:latin typeface="Calibri"/>
              <a:ea typeface="Calibri"/>
              <a:cs typeface="Calibri"/>
              <a:sym typeface="Calibri"/>
            </a:endParaRPr>
          </a:p>
          <a:p>
            <a:pPr marL="0" lvl="0" indent="0" algn="ctr" rtl="0">
              <a:spcBef>
                <a:spcPts val="0"/>
              </a:spcBef>
              <a:spcAft>
                <a:spcPts val="0"/>
              </a:spcAft>
              <a:buNone/>
            </a:pPr>
            <a:endParaRPr sz="700" b="1" dirty="0">
              <a:solidFill>
                <a:schemeClr val="dk1"/>
              </a:solidFill>
              <a:latin typeface="Calibri"/>
              <a:ea typeface="Calibri"/>
              <a:cs typeface="Calibri"/>
              <a:sym typeface="Calibri"/>
            </a:endParaRPr>
          </a:p>
        </p:txBody>
      </p:sp>
      <p:sp>
        <p:nvSpPr>
          <p:cNvPr id="113" name="Google Shape;113;p3"/>
          <p:cNvSpPr txBox="1"/>
          <p:nvPr/>
        </p:nvSpPr>
        <p:spPr>
          <a:xfrm>
            <a:off x="406394" y="2850346"/>
            <a:ext cx="2777700" cy="3170058"/>
          </a:xfrm>
          <a:prstGeom prst="rect">
            <a:avLst/>
          </a:prstGeom>
          <a:solidFill>
            <a:srgbClr val="A8D08C"/>
          </a:solidFill>
          <a:ln w="19050" cap="flat" cmpd="sng">
            <a:solidFill>
              <a:srgbClr val="6AA84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dk1"/>
                </a:solidFill>
                <a:latin typeface="Calibri"/>
                <a:ea typeface="Calibri"/>
                <a:cs typeface="Calibri"/>
                <a:sym typeface="Calibri"/>
              </a:rPr>
              <a:t>   </a:t>
            </a:r>
            <a:r>
              <a:rPr lang="en-GB" sz="1400" b="1" dirty="0">
                <a:solidFill>
                  <a:schemeClr val="dk1"/>
                </a:solidFill>
                <a:latin typeface="Calibri"/>
                <a:ea typeface="Calibri"/>
                <a:cs typeface="Calibri"/>
                <a:sym typeface="Calibri"/>
              </a:rPr>
              <a:t>I got the required grades and </a:t>
            </a:r>
            <a:endParaRPr sz="1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b="1" dirty="0">
                <a:solidFill>
                  <a:schemeClr val="dk1"/>
                </a:solidFill>
                <a:latin typeface="Calibri"/>
                <a:ea typeface="Calibri"/>
                <a:cs typeface="Calibri"/>
                <a:sym typeface="Calibri"/>
              </a:rPr>
              <a:t>  </a:t>
            </a:r>
            <a:r>
              <a:rPr lang="en-GB" sz="1400" b="1" dirty="0">
                <a:solidFill>
                  <a:schemeClr val="dk1"/>
                </a:solidFill>
                <a:latin typeface="Calibri"/>
                <a:ea typeface="Calibri"/>
                <a:cs typeface="Calibri"/>
                <a:sym typeface="Calibri"/>
              </a:rPr>
              <a:t>want to confirm my place at St    </a:t>
            </a:r>
            <a:endParaRPr sz="1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b="1" dirty="0">
                <a:solidFill>
                  <a:schemeClr val="dk1"/>
                </a:solidFill>
                <a:latin typeface="Calibri"/>
                <a:ea typeface="Calibri"/>
                <a:cs typeface="Calibri"/>
                <a:sym typeface="Calibri"/>
              </a:rPr>
              <a:t>      </a:t>
            </a:r>
            <a:r>
              <a:rPr lang="en-GB" sz="1400" b="1" dirty="0">
                <a:solidFill>
                  <a:schemeClr val="dk1"/>
                </a:solidFill>
                <a:latin typeface="Calibri"/>
                <a:ea typeface="Calibri"/>
                <a:cs typeface="Calibri"/>
                <a:sym typeface="Calibri"/>
              </a:rPr>
              <a:t>George’s Sixth Form. </a:t>
            </a:r>
            <a:endParaRPr dirty="0"/>
          </a:p>
          <a:p>
            <a:pPr marL="0" marR="0" lvl="0" indent="0" algn="ctr" rtl="0">
              <a:spcBef>
                <a:spcPts val="0"/>
              </a:spcBef>
              <a:spcAft>
                <a:spcPts val="0"/>
              </a:spcAft>
              <a:buNone/>
            </a:pPr>
            <a:endParaRPr sz="14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200" dirty="0">
                <a:solidFill>
                  <a:schemeClr val="dk1"/>
                </a:solidFill>
                <a:latin typeface="Calibri"/>
                <a:ea typeface="Calibri"/>
                <a:cs typeface="Calibri"/>
                <a:sym typeface="Calibri"/>
              </a:rPr>
              <a:t>Accept your offer by logging into your Applicaa account. </a:t>
            </a:r>
          </a:p>
          <a:p>
            <a:pPr marL="0" marR="0" lvl="0" indent="0" algn="ctr" rtl="0">
              <a:spcBef>
                <a:spcPts val="0"/>
              </a:spcBef>
              <a:spcAft>
                <a:spcPts val="0"/>
              </a:spcAft>
              <a:buNone/>
            </a:pPr>
            <a:endParaRPr lang="en-GB" sz="1200" dirty="0">
              <a:solidFill>
                <a:schemeClr val="dk1"/>
              </a:solidFill>
              <a:latin typeface="Calibri"/>
              <a:cs typeface="Calibri"/>
              <a:sym typeface="Calibri"/>
            </a:endParaRPr>
          </a:p>
          <a:p>
            <a:pPr marL="0" marR="0" lvl="0" indent="0" algn="ctr" rtl="0">
              <a:spcBef>
                <a:spcPts val="0"/>
              </a:spcBef>
              <a:spcAft>
                <a:spcPts val="0"/>
              </a:spcAft>
              <a:buNone/>
            </a:pPr>
            <a:r>
              <a:rPr lang="en-GB" sz="1200" dirty="0">
                <a:solidFill>
                  <a:schemeClr val="dk1"/>
                </a:solidFill>
                <a:latin typeface="Calibri"/>
                <a:cs typeface="Calibri"/>
                <a:sym typeface="Calibri"/>
              </a:rPr>
              <a:t>Upload a photo of your statement of results.</a:t>
            </a:r>
            <a:endParaRPr sz="11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900" dirty="0">
              <a:solidFill>
                <a:schemeClr val="dk1"/>
              </a:solidFill>
              <a:latin typeface="Calibri"/>
              <a:ea typeface="Calibri"/>
              <a:cs typeface="Calibri"/>
              <a:sym typeface="Calibri"/>
            </a:endParaRPr>
          </a:p>
          <a:p>
            <a:pPr marL="0" marR="0" lvl="0" indent="0" algn="ctr" rtl="0">
              <a:spcBef>
                <a:spcPts val="0"/>
              </a:spcBef>
              <a:spcAft>
                <a:spcPts val="0"/>
              </a:spcAft>
              <a:buNone/>
            </a:pPr>
            <a:endParaRPr lang="en-GB" sz="10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000" dirty="0">
              <a:solidFill>
                <a:schemeClr val="dk1"/>
              </a:solidFill>
              <a:latin typeface="Calibri"/>
              <a:ea typeface="Calibri"/>
              <a:cs typeface="Calibri"/>
              <a:sym typeface="Calibri"/>
            </a:endParaRPr>
          </a:p>
          <a:p>
            <a:pPr marL="0" marR="0" lvl="0" indent="0" algn="ctr" rtl="0">
              <a:spcBef>
                <a:spcPts val="0"/>
              </a:spcBef>
              <a:spcAft>
                <a:spcPts val="0"/>
              </a:spcAft>
              <a:buNone/>
            </a:pPr>
            <a:endParaRPr lang="en-GB" sz="10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0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b="1" dirty="0">
                <a:solidFill>
                  <a:schemeClr val="dk1"/>
                </a:solidFill>
                <a:latin typeface="Calibri"/>
                <a:ea typeface="Calibri"/>
                <a:cs typeface="Calibri"/>
                <a:sym typeface="Calibri"/>
              </a:rPr>
              <a:t>Submission </a:t>
            </a:r>
            <a:r>
              <a:rPr lang="en-GB" sz="1400" b="1" dirty="0">
                <a:solidFill>
                  <a:schemeClr val="dk1"/>
                </a:solidFill>
                <a:latin typeface="Calibri"/>
                <a:ea typeface="Calibri"/>
                <a:cs typeface="Calibri"/>
                <a:sym typeface="Calibri"/>
              </a:rPr>
              <a:t>Deadline </a:t>
            </a:r>
            <a:endParaRPr dirty="0"/>
          </a:p>
          <a:p>
            <a:pPr marL="0" marR="0" lvl="0" indent="0" algn="ctr" rtl="0">
              <a:spcBef>
                <a:spcPts val="0"/>
              </a:spcBef>
              <a:spcAft>
                <a:spcPts val="0"/>
              </a:spcAft>
              <a:buNone/>
            </a:pPr>
            <a:r>
              <a:rPr lang="en-GB" b="1" dirty="0">
                <a:solidFill>
                  <a:schemeClr val="dk1"/>
                </a:solidFill>
                <a:latin typeface="Calibri"/>
                <a:ea typeface="Calibri"/>
                <a:cs typeface="Calibri"/>
                <a:sym typeface="Calibri"/>
              </a:rPr>
              <a:t>Friday 22 August 12 noon</a:t>
            </a:r>
          </a:p>
          <a:p>
            <a:pPr marL="0" marR="0" lvl="0" indent="0" algn="ctr" rtl="0">
              <a:spcBef>
                <a:spcPts val="0"/>
              </a:spcBef>
              <a:spcAft>
                <a:spcPts val="0"/>
              </a:spcAft>
              <a:buNone/>
            </a:pPr>
            <a:endParaRPr sz="700" b="1" dirty="0">
              <a:solidFill>
                <a:schemeClr val="dk1"/>
              </a:solidFill>
              <a:latin typeface="Calibri"/>
              <a:ea typeface="Calibri"/>
              <a:cs typeface="Calibri"/>
              <a:sym typeface="Calibri"/>
            </a:endParaRPr>
          </a:p>
        </p:txBody>
      </p:sp>
      <p:sp>
        <p:nvSpPr>
          <p:cNvPr id="114" name="Google Shape;114;p3"/>
          <p:cNvSpPr txBox="1"/>
          <p:nvPr/>
        </p:nvSpPr>
        <p:spPr>
          <a:xfrm>
            <a:off x="6344147" y="2865945"/>
            <a:ext cx="2656800" cy="3154669"/>
          </a:xfrm>
          <a:prstGeom prst="rect">
            <a:avLst/>
          </a:prstGeom>
          <a:solidFill>
            <a:srgbClr val="FFCCFF"/>
          </a:solidFill>
          <a:ln w="19050" cap="flat" cmpd="sng">
            <a:solidFill>
              <a:srgbClr val="E0666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dk1"/>
                </a:solidFill>
                <a:latin typeface="Calibri"/>
                <a:ea typeface="Calibri"/>
                <a:cs typeface="Calibri"/>
                <a:sym typeface="Calibri"/>
              </a:rPr>
              <a:t>     </a:t>
            </a:r>
            <a:r>
              <a:rPr lang="en-GB" sz="1400" b="1" dirty="0">
                <a:solidFill>
                  <a:schemeClr val="dk1"/>
                </a:solidFill>
                <a:latin typeface="Calibri"/>
                <a:ea typeface="Calibri"/>
                <a:cs typeface="Calibri"/>
                <a:sym typeface="Calibri"/>
              </a:rPr>
              <a:t>I </a:t>
            </a:r>
            <a:r>
              <a:rPr lang="en-GB" b="1" dirty="0">
                <a:solidFill>
                  <a:schemeClr val="dk1"/>
                </a:solidFill>
                <a:latin typeface="Calibri"/>
                <a:ea typeface="Calibri"/>
                <a:cs typeface="Calibri"/>
                <a:sym typeface="Calibri"/>
              </a:rPr>
              <a:t>did </a:t>
            </a:r>
            <a:r>
              <a:rPr lang="en-GB" b="1" u="sng" dirty="0">
                <a:solidFill>
                  <a:schemeClr val="dk1"/>
                </a:solidFill>
                <a:latin typeface="Calibri"/>
                <a:ea typeface="Calibri"/>
                <a:cs typeface="Calibri"/>
                <a:sym typeface="Calibri"/>
              </a:rPr>
              <a:t>not </a:t>
            </a:r>
            <a:r>
              <a:rPr lang="en-GB" b="1" dirty="0">
                <a:solidFill>
                  <a:schemeClr val="dk1"/>
                </a:solidFill>
                <a:latin typeface="Calibri"/>
                <a:ea typeface="Calibri"/>
                <a:cs typeface="Calibri"/>
                <a:sym typeface="Calibri"/>
              </a:rPr>
              <a:t>meet the overall </a:t>
            </a:r>
            <a:endParaRPr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b="1" dirty="0">
                <a:solidFill>
                  <a:schemeClr val="dk1"/>
                </a:solidFill>
                <a:latin typeface="Calibri"/>
                <a:ea typeface="Calibri"/>
                <a:cs typeface="Calibri"/>
                <a:sym typeface="Calibri"/>
              </a:rPr>
              <a:t>grade requirements but still wish to take up my place in Sixth Form</a:t>
            </a:r>
            <a:endParaRPr dirty="0"/>
          </a:p>
          <a:p>
            <a:pPr marL="0" marR="0" lvl="0" indent="0" algn="ctr" rtl="0">
              <a:spcBef>
                <a:spcPts val="0"/>
              </a:spcBef>
              <a:spcAft>
                <a:spcPts val="0"/>
              </a:spcAft>
              <a:buNone/>
            </a:pPr>
            <a:endParaRPr sz="8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b="1" i="1" dirty="0">
                <a:solidFill>
                  <a:schemeClr val="dk1"/>
                </a:solidFill>
                <a:latin typeface="Calibri"/>
                <a:ea typeface="Calibri"/>
                <a:cs typeface="Calibri"/>
                <a:sym typeface="Calibri"/>
              </a:rPr>
              <a:t>You must come</a:t>
            </a:r>
            <a:r>
              <a:rPr lang="en-GB" sz="1400" b="1" i="1" dirty="0">
                <a:solidFill>
                  <a:schemeClr val="dk1"/>
                </a:solidFill>
                <a:latin typeface="Calibri"/>
                <a:ea typeface="Calibri"/>
                <a:cs typeface="Calibri"/>
                <a:sym typeface="Calibri"/>
              </a:rPr>
              <a:t> and see us in person! </a:t>
            </a:r>
            <a:endParaRPr dirty="0"/>
          </a:p>
          <a:p>
            <a:pPr marL="0" marR="0" lvl="0" indent="0" algn="ctr" rtl="0">
              <a:spcBef>
                <a:spcPts val="0"/>
              </a:spcBef>
              <a:spcAft>
                <a:spcPts val="0"/>
              </a:spcAft>
              <a:buNone/>
            </a:pPr>
            <a:r>
              <a:rPr lang="en-GB" sz="1000" i="1" dirty="0">
                <a:solidFill>
                  <a:schemeClr val="dk1"/>
                </a:solidFill>
                <a:latin typeface="Calibri"/>
                <a:ea typeface="Calibri"/>
                <a:cs typeface="Calibri"/>
                <a:sym typeface="Calibri"/>
              </a:rPr>
              <a:t>During this time we are unfortunately unable to receive calls or respond to emails.   </a:t>
            </a:r>
            <a:endParaRPr sz="1200" dirty="0"/>
          </a:p>
          <a:p>
            <a:pPr marL="0" marR="0" lvl="0" indent="0" algn="ctr" rtl="0">
              <a:spcBef>
                <a:spcPts val="0"/>
              </a:spcBef>
              <a:spcAft>
                <a:spcPts val="0"/>
              </a:spcAft>
              <a:buNone/>
            </a:pPr>
            <a:endParaRPr sz="8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dirty="0">
                <a:solidFill>
                  <a:schemeClr val="dk1"/>
                </a:solidFill>
                <a:latin typeface="Calibri"/>
                <a:ea typeface="Calibri"/>
                <a:cs typeface="Calibri"/>
                <a:sym typeface="Calibri"/>
              </a:rPr>
              <a:t>Sixth Form Team will be on site </a:t>
            </a:r>
            <a:r>
              <a:rPr lang="en-GB" b="1" dirty="0">
                <a:solidFill>
                  <a:schemeClr val="dk1"/>
                </a:solidFill>
                <a:latin typeface="Calibri"/>
                <a:ea typeface="Calibri"/>
                <a:cs typeface="Calibri"/>
                <a:sym typeface="Calibri"/>
              </a:rPr>
              <a:t>Thursday 21 August  2 – 4 pm</a:t>
            </a:r>
            <a:endParaRPr dirty="0">
              <a:solidFill>
                <a:schemeClr val="dk1"/>
              </a:solidFill>
            </a:endParaRPr>
          </a:p>
          <a:p>
            <a:pPr marL="0" lvl="0" indent="0" algn="ctr" rtl="0">
              <a:spcBef>
                <a:spcPts val="0"/>
              </a:spcBef>
              <a:spcAft>
                <a:spcPts val="0"/>
              </a:spcAft>
              <a:buNone/>
            </a:pPr>
            <a:r>
              <a:rPr lang="en-GB" sz="1000" i="1" dirty="0">
                <a:solidFill>
                  <a:schemeClr val="dk1"/>
                </a:solidFill>
                <a:latin typeface="Calibri"/>
                <a:ea typeface="Calibri"/>
                <a:cs typeface="Calibri"/>
                <a:sym typeface="Calibri"/>
              </a:rPr>
              <a:t>Unfortunately we cannot accommodate you outside of these times</a:t>
            </a:r>
            <a:r>
              <a:rPr lang="en-GB" sz="1000" b="1" dirty="0">
                <a:solidFill>
                  <a:schemeClr val="dk1"/>
                </a:solidFill>
                <a:latin typeface="Calibri"/>
                <a:ea typeface="Calibri"/>
                <a:cs typeface="Calibri"/>
                <a:sym typeface="Calibri"/>
              </a:rPr>
              <a:t>.</a:t>
            </a:r>
          </a:p>
          <a:p>
            <a:pPr marL="0" lvl="0" indent="0" algn="ctr" rtl="0">
              <a:spcBef>
                <a:spcPts val="0"/>
              </a:spcBef>
              <a:spcAft>
                <a:spcPts val="0"/>
              </a:spcAft>
              <a:buNone/>
            </a:pPr>
            <a:endParaRPr sz="1000"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b="1" dirty="0">
                <a:solidFill>
                  <a:schemeClr val="dk1"/>
                </a:solidFill>
                <a:latin typeface="Calibri"/>
                <a:ea typeface="Calibri"/>
                <a:cs typeface="Calibri"/>
                <a:sym typeface="Calibri"/>
              </a:rPr>
              <a:t>Submission Deadline </a:t>
            </a:r>
            <a:endParaRPr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b="1" dirty="0">
                <a:solidFill>
                  <a:schemeClr val="dk1"/>
                </a:solidFill>
                <a:latin typeface="Calibri"/>
                <a:ea typeface="Calibri"/>
                <a:cs typeface="Calibri"/>
                <a:sym typeface="Calibri"/>
              </a:rPr>
              <a:t>Friday 22 August 12 noon</a:t>
            </a:r>
            <a:endParaRPr sz="10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700" b="1" dirty="0">
              <a:solidFill>
                <a:schemeClr val="dk1"/>
              </a:solidFill>
              <a:latin typeface="Calibri"/>
              <a:ea typeface="Calibri"/>
              <a:cs typeface="Calibri"/>
              <a:sym typeface="Calibri"/>
            </a:endParaRPr>
          </a:p>
        </p:txBody>
      </p:sp>
      <p:sp>
        <p:nvSpPr>
          <p:cNvPr id="115" name="Google Shape;115;p3"/>
          <p:cNvSpPr txBox="1"/>
          <p:nvPr/>
        </p:nvSpPr>
        <p:spPr>
          <a:xfrm>
            <a:off x="9196107" y="2858145"/>
            <a:ext cx="2777700" cy="3031559"/>
          </a:xfrm>
          <a:prstGeom prst="rect">
            <a:avLst/>
          </a:prstGeom>
          <a:solidFill>
            <a:srgbClr val="D8D8D8"/>
          </a:solidFill>
          <a:ln w="19050" cap="flat" cmpd="sng">
            <a:solidFill>
              <a:srgbClr val="43434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b="1" dirty="0">
                <a:solidFill>
                  <a:schemeClr val="dk1"/>
                </a:solidFill>
                <a:latin typeface="Calibri"/>
                <a:ea typeface="Calibri"/>
                <a:cs typeface="Calibri"/>
                <a:sym typeface="Calibri"/>
              </a:rPr>
              <a:t>    I do not wish to take up my </a:t>
            </a:r>
            <a:endParaRPr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b="1" dirty="0">
                <a:solidFill>
                  <a:schemeClr val="dk1"/>
                </a:solidFill>
                <a:latin typeface="Calibri"/>
                <a:ea typeface="Calibri"/>
                <a:cs typeface="Calibri"/>
                <a:sym typeface="Calibri"/>
              </a:rPr>
              <a:t>place at  Sixth Form.</a:t>
            </a:r>
            <a:endParaRPr sz="1400" b="1" dirty="0">
              <a:solidFill>
                <a:schemeClr val="dk1"/>
              </a:solidFill>
              <a:latin typeface="Calibri"/>
              <a:ea typeface="Calibri"/>
              <a:cs typeface="Calibri"/>
              <a:sym typeface="Calibri"/>
            </a:endParaRPr>
          </a:p>
          <a:p>
            <a:pPr marL="0" marR="0" lvl="0" indent="0" algn="ctr" rtl="0">
              <a:spcBef>
                <a:spcPts val="0"/>
              </a:spcBef>
              <a:spcAft>
                <a:spcPts val="0"/>
              </a:spcAft>
              <a:buNone/>
            </a:pPr>
            <a:endParaRPr sz="14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900" dirty="0">
              <a:solidFill>
                <a:schemeClr val="dk1"/>
              </a:solidFill>
              <a:latin typeface="Calibri"/>
              <a:ea typeface="Calibri"/>
              <a:cs typeface="Calibri"/>
              <a:sym typeface="Calibri"/>
            </a:endParaRPr>
          </a:p>
          <a:p>
            <a:pPr marL="0" marR="0" lvl="0" indent="0" algn="ctr" rtl="0">
              <a:spcBef>
                <a:spcPts val="0"/>
              </a:spcBef>
              <a:spcAft>
                <a:spcPts val="0"/>
              </a:spcAft>
              <a:buNone/>
            </a:pPr>
            <a:r>
              <a:rPr lang="en-GB" sz="1200" dirty="0">
                <a:solidFill>
                  <a:schemeClr val="dk1"/>
                </a:solidFill>
                <a:latin typeface="Calibri"/>
                <a:ea typeface="Calibri"/>
                <a:cs typeface="Calibri"/>
                <a:sym typeface="Calibri"/>
              </a:rPr>
              <a:t>People do change their minds </a:t>
            </a:r>
          </a:p>
          <a:p>
            <a:pPr marL="0" marR="0" lvl="0" indent="0" algn="ctr" rtl="0">
              <a:spcBef>
                <a:spcPts val="0"/>
              </a:spcBef>
              <a:spcAft>
                <a:spcPts val="0"/>
              </a:spcAft>
              <a:buNone/>
            </a:pPr>
            <a:r>
              <a:rPr lang="en-GB" sz="1200" dirty="0">
                <a:solidFill>
                  <a:schemeClr val="dk1"/>
                </a:solidFill>
                <a:latin typeface="Calibri"/>
                <a:ea typeface="Calibri"/>
                <a:cs typeface="Calibri"/>
                <a:sym typeface="Calibri"/>
              </a:rPr>
              <a:t>and you may decide not to join us, </a:t>
            </a:r>
          </a:p>
          <a:p>
            <a:pPr marL="0" marR="0" lvl="0" indent="0" algn="ctr" rtl="0">
              <a:spcBef>
                <a:spcPts val="0"/>
              </a:spcBef>
              <a:spcAft>
                <a:spcPts val="0"/>
              </a:spcAft>
              <a:buNone/>
            </a:pPr>
            <a:r>
              <a:rPr lang="en-GB" sz="1200" dirty="0">
                <a:solidFill>
                  <a:schemeClr val="dk1"/>
                </a:solidFill>
                <a:latin typeface="Calibri"/>
                <a:ea typeface="Calibri"/>
                <a:cs typeface="Calibri"/>
                <a:sym typeface="Calibri"/>
              </a:rPr>
              <a:t>but please let us know .</a:t>
            </a:r>
            <a:endParaRPr sz="12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200" dirty="0">
              <a:solidFill>
                <a:schemeClr val="dk1"/>
              </a:solidFill>
              <a:latin typeface="Calibri"/>
              <a:ea typeface="Calibri"/>
              <a:cs typeface="Calibri"/>
              <a:sym typeface="Calibri"/>
            </a:endParaRPr>
          </a:p>
          <a:p>
            <a:pPr marL="0" marR="0" lvl="0" indent="0" algn="ctr" rtl="0">
              <a:spcBef>
                <a:spcPts val="0"/>
              </a:spcBef>
              <a:spcAft>
                <a:spcPts val="0"/>
              </a:spcAft>
              <a:buNone/>
            </a:pPr>
            <a:endParaRPr sz="1000"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b="1" dirty="0">
                <a:solidFill>
                  <a:srgbClr val="002060"/>
                </a:solidFill>
                <a:latin typeface="Calibri"/>
                <a:ea typeface="Calibri"/>
                <a:cs typeface="Calibri"/>
                <a:sym typeface="Calibri"/>
                <a:hlinkClick r:id="rId3"/>
              </a:rPr>
              <a:t>results@stgeorges.herts.sch.uk</a:t>
            </a:r>
            <a:endParaRPr lang="en-GB"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sz="1300" b="1" dirty="0">
                <a:solidFill>
                  <a:schemeClr val="dk1"/>
                </a:solidFill>
                <a:latin typeface="Calibri"/>
                <a:ea typeface="Calibri"/>
                <a:cs typeface="Calibri"/>
                <a:sym typeface="Calibri"/>
              </a:rPr>
              <a:t>Title your email</a:t>
            </a:r>
            <a:r>
              <a:rPr lang="en-GB" b="1" dirty="0">
                <a:solidFill>
                  <a:schemeClr val="dk1"/>
                </a:solidFill>
                <a:latin typeface="Calibri"/>
                <a:ea typeface="Calibri"/>
                <a:cs typeface="Calibri"/>
                <a:sym typeface="Calibri"/>
              </a:rPr>
              <a:t> - </a:t>
            </a:r>
            <a:r>
              <a:rPr lang="en-GB" sz="1300" b="1" dirty="0">
                <a:solidFill>
                  <a:schemeClr val="dk1"/>
                </a:solidFill>
                <a:latin typeface="Calibri"/>
                <a:ea typeface="Calibri"/>
                <a:cs typeface="Calibri"/>
                <a:sym typeface="Calibri"/>
              </a:rPr>
              <a:t>Offer Decline</a:t>
            </a:r>
            <a:endParaRPr sz="1300" b="1" dirty="0">
              <a:solidFill>
                <a:schemeClr val="dk1"/>
              </a:solidFill>
              <a:latin typeface="Calibri"/>
              <a:ea typeface="Calibri"/>
              <a:cs typeface="Calibri"/>
              <a:sym typeface="Calibri"/>
            </a:endParaRPr>
          </a:p>
          <a:p>
            <a:pPr marL="0" lvl="0" indent="457200" algn="l" rtl="0">
              <a:spcBef>
                <a:spcPts val="0"/>
              </a:spcBef>
              <a:spcAft>
                <a:spcPts val="0"/>
              </a:spcAft>
              <a:buClr>
                <a:schemeClr val="dk1"/>
              </a:buClr>
              <a:buFont typeface="Arial"/>
              <a:buNone/>
            </a:pPr>
            <a:r>
              <a:rPr lang="en-GB" b="1" dirty="0">
                <a:solidFill>
                  <a:schemeClr val="dk1"/>
                </a:solidFill>
                <a:latin typeface="Calibri"/>
                <a:ea typeface="Calibri"/>
                <a:cs typeface="Calibri"/>
                <a:sym typeface="Calibri"/>
              </a:rPr>
              <a:t>        </a:t>
            </a:r>
            <a:endParaRPr b="1" dirty="0">
              <a:solidFill>
                <a:schemeClr val="dk1"/>
              </a:solidFill>
              <a:latin typeface="Calibri"/>
              <a:ea typeface="Calibri"/>
              <a:cs typeface="Calibri"/>
              <a:sym typeface="Calibri"/>
            </a:endParaRPr>
          </a:p>
          <a:p>
            <a:pPr marL="0" lvl="0" indent="457200" algn="l" rtl="0">
              <a:spcBef>
                <a:spcPts val="0"/>
              </a:spcBef>
              <a:spcAft>
                <a:spcPts val="0"/>
              </a:spcAft>
              <a:buClr>
                <a:schemeClr val="dk1"/>
              </a:buClr>
              <a:buFont typeface="Arial"/>
              <a:buNone/>
            </a:pPr>
            <a:endParaRPr lang="en-GB"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GB" b="1" dirty="0">
                <a:solidFill>
                  <a:schemeClr val="dk1"/>
                </a:solidFill>
                <a:latin typeface="Calibri"/>
                <a:ea typeface="Calibri"/>
                <a:cs typeface="Calibri"/>
                <a:sym typeface="Calibri"/>
              </a:rPr>
              <a:t>           Submission Deadline</a:t>
            </a:r>
            <a:endParaRPr b="1" dirty="0">
              <a:solidFill>
                <a:schemeClr val="dk1"/>
              </a:solidFill>
              <a:latin typeface="Calibri"/>
              <a:ea typeface="Calibri"/>
              <a:cs typeface="Calibri"/>
              <a:sym typeface="Calibri"/>
            </a:endParaRPr>
          </a:p>
          <a:p>
            <a:pPr marL="0" lvl="0" indent="0" algn="ctr" rtl="0">
              <a:spcBef>
                <a:spcPts val="0"/>
              </a:spcBef>
              <a:spcAft>
                <a:spcPts val="0"/>
              </a:spcAft>
              <a:buClr>
                <a:schemeClr val="dk1"/>
              </a:buClr>
              <a:buFont typeface="Arial"/>
              <a:buNone/>
            </a:pPr>
            <a:r>
              <a:rPr lang="en-GB" b="1" dirty="0">
                <a:solidFill>
                  <a:schemeClr val="dk1"/>
                </a:solidFill>
                <a:latin typeface="Calibri"/>
                <a:ea typeface="Calibri"/>
                <a:cs typeface="Calibri"/>
                <a:sym typeface="Calibri"/>
              </a:rPr>
              <a:t>Friday 23 August 12 noon</a:t>
            </a:r>
            <a:endParaRPr b="1" dirty="0"/>
          </a:p>
        </p:txBody>
      </p:sp>
      <p:pic>
        <p:nvPicPr>
          <p:cNvPr id="116" name="Google Shape;116;p3"/>
          <p:cNvPicPr preferRelativeResize="0"/>
          <p:nvPr/>
        </p:nvPicPr>
        <p:blipFill>
          <a:blip r:embed="rId4">
            <a:alphaModFix/>
          </a:blip>
          <a:stretch>
            <a:fillRect/>
          </a:stretch>
        </p:blipFill>
        <p:spPr>
          <a:xfrm>
            <a:off x="5764350" y="2676128"/>
            <a:ext cx="443175" cy="415445"/>
          </a:xfrm>
          <a:prstGeom prst="rect">
            <a:avLst/>
          </a:prstGeom>
          <a:noFill/>
          <a:ln>
            <a:noFill/>
          </a:ln>
        </p:spPr>
      </p:pic>
      <p:pic>
        <p:nvPicPr>
          <p:cNvPr id="117" name="Google Shape;117;p3"/>
          <p:cNvPicPr preferRelativeResize="0"/>
          <p:nvPr/>
        </p:nvPicPr>
        <p:blipFill>
          <a:blip r:embed="rId5">
            <a:alphaModFix/>
          </a:blip>
          <a:stretch>
            <a:fillRect/>
          </a:stretch>
        </p:blipFill>
        <p:spPr>
          <a:xfrm>
            <a:off x="2879804" y="2632775"/>
            <a:ext cx="443175" cy="458800"/>
          </a:xfrm>
          <a:prstGeom prst="rect">
            <a:avLst/>
          </a:prstGeom>
          <a:noFill/>
          <a:ln>
            <a:noFill/>
          </a:ln>
        </p:spPr>
      </p:pic>
      <p:pic>
        <p:nvPicPr>
          <p:cNvPr id="118" name="Google Shape;118;p3"/>
          <p:cNvPicPr preferRelativeResize="0"/>
          <p:nvPr/>
        </p:nvPicPr>
        <p:blipFill>
          <a:blip r:embed="rId6">
            <a:alphaModFix/>
          </a:blip>
          <a:stretch>
            <a:fillRect/>
          </a:stretch>
        </p:blipFill>
        <p:spPr>
          <a:xfrm>
            <a:off x="8661500" y="2676134"/>
            <a:ext cx="443175" cy="466491"/>
          </a:xfrm>
          <a:prstGeom prst="rect">
            <a:avLst/>
          </a:prstGeom>
          <a:noFill/>
          <a:ln>
            <a:noFill/>
          </a:ln>
        </p:spPr>
      </p:pic>
      <p:pic>
        <p:nvPicPr>
          <p:cNvPr id="119" name="Google Shape;119;p3"/>
          <p:cNvPicPr preferRelativeResize="0"/>
          <p:nvPr/>
        </p:nvPicPr>
        <p:blipFill>
          <a:blip r:embed="rId7">
            <a:alphaModFix/>
          </a:blip>
          <a:stretch>
            <a:fillRect/>
          </a:stretch>
        </p:blipFill>
        <p:spPr>
          <a:xfrm>
            <a:off x="11617167" y="2676125"/>
            <a:ext cx="460807" cy="466500"/>
          </a:xfrm>
          <a:prstGeom prst="rect">
            <a:avLst/>
          </a:prstGeom>
          <a:solidFill>
            <a:srgbClr val="FF0000"/>
          </a:solidFill>
          <a:ln>
            <a:noFill/>
          </a:ln>
        </p:spPr>
      </p:pic>
      <p:sp>
        <p:nvSpPr>
          <p:cNvPr id="4" name="Rectangle 3"/>
          <p:cNvSpPr/>
          <p:nvPr/>
        </p:nvSpPr>
        <p:spPr>
          <a:xfrm>
            <a:off x="9390888" y="429768"/>
            <a:ext cx="2350008" cy="1783080"/>
          </a:xfrm>
          <a:prstGeom prst="rect">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9538817" y="659588"/>
            <a:ext cx="2054149" cy="1077218"/>
          </a:xfrm>
          <a:prstGeom prst="rect">
            <a:avLst/>
          </a:prstGeom>
          <a:noFill/>
        </p:spPr>
        <p:txBody>
          <a:bodyPr wrap="square" rtlCol="0">
            <a:spAutoFit/>
          </a:bodyPr>
          <a:lstStyle/>
          <a:p>
            <a:pPr algn="ctr"/>
            <a:endParaRPr lang="en-GB" sz="1600" dirty="0">
              <a:solidFill>
                <a:schemeClr val="bg1"/>
              </a:solidFill>
              <a:latin typeface="Calibri" panose="020F0502020204030204" pitchFamily="34" charset="0"/>
              <a:cs typeface="Calibri" panose="020F0502020204030204" pitchFamily="34" charset="0"/>
            </a:endParaRPr>
          </a:p>
          <a:p>
            <a:pPr algn="ctr"/>
            <a:r>
              <a:rPr lang="en-GB" sz="1600" dirty="0">
                <a:solidFill>
                  <a:schemeClr val="bg1"/>
                </a:solidFill>
                <a:latin typeface="Calibri" panose="020F0502020204030204" pitchFamily="34" charset="0"/>
                <a:cs typeface="Calibri" panose="020F0502020204030204" pitchFamily="34" charset="0"/>
              </a:rPr>
              <a:t>Please upload a photo of your statement of results to Applicaa.</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565</Words>
  <Application>Microsoft Office PowerPoint</Application>
  <PresentationFormat>Widescreen</PresentationFormat>
  <Paragraphs>72</Paragraphs>
  <Slides>3</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Dudley</dc:creator>
  <cp:lastModifiedBy>SAB</cp:lastModifiedBy>
  <cp:revision>14</cp:revision>
  <cp:lastPrinted>2024-06-13T12:56:59Z</cp:lastPrinted>
  <dcterms:created xsi:type="dcterms:W3CDTF">2023-06-08T08:46:35Z</dcterms:created>
  <dcterms:modified xsi:type="dcterms:W3CDTF">2025-05-20T13:41:47Z</dcterms:modified>
</cp:coreProperties>
</file>